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32" r:id="rId1"/>
  </p:sldMasterIdLst>
  <p:notesMasterIdLst>
    <p:notesMasterId r:id="rId23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6" r:id="rId15"/>
    <p:sldId id="297" r:id="rId16"/>
    <p:sldId id="290" r:id="rId17"/>
    <p:sldId id="291" r:id="rId18"/>
    <p:sldId id="292" r:id="rId19"/>
    <p:sldId id="293" r:id="rId20"/>
    <p:sldId id="294" r:id="rId21"/>
    <p:sldId id="295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C0000"/>
    <a:srgbClr val="CC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206" d="100"/>
          <a:sy n="206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2C49A-7300-8347-9CC4-87703EE81340}" type="doc">
      <dgm:prSet loTypeId="urn:microsoft.com/office/officeart/2005/8/layout/arrow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DC6637E-A248-024E-BCA3-8C0BDB09F92E}">
      <dgm:prSet phldrT="[Texto]"/>
      <dgm:spPr/>
      <dgm:t>
        <a:bodyPr/>
        <a:lstStyle/>
        <a:p>
          <a:r>
            <a:rPr lang="es-ES_tradnl" dirty="0" smtClean="0"/>
            <a:t>72 (2012)</a:t>
          </a:r>
          <a:endParaRPr lang="es-ES_tradnl" dirty="0"/>
        </a:p>
      </dgm:t>
    </dgm:pt>
    <dgm:pt modelId="{C19DDD91-0E90-BD4F-B718-9423A50F9D20}" type="parTrans" cxnId="{FF21EDAD-7463-724F-B2C7-2B80E938AE83}">
      <dgm:prSet/>
      <dgm:spPr/>
      <dgm:t>
        <a:bodyPr/>
        <a:lstStyle/>
        <a:p>
          <a:endParaRPr lang="es-ES_tradnl"/>
        </a:p>
      </dgm:t>
    </dgm:pt>
    <dgm:pt modelId="{ADA34D37-6135-614C-A2EC-2FB499ACB0E2}" type="sibTrans" cxnId="{FF21EDAD-7463-724F-B2C7-2B80E938AE83}">
      <dgm:prSet/>
      <dgm:spPr/>
      <dgm:t>
        <a:bodyPr/>
        <a:lstStyle/>
        <a:p>
          <a:endParaRPr lang="es-ES_tradnl"/>
        </a:p>
      </dgm:t>
    </dgm:pt>
    <dgm:pt modelId="{211F1346-FD7F-0C48-8259-1555892BBD45}">
      <dgm:prSet phldrT="[Texto]"/>
      <dgm:spPr/>
      <dgm:t>
        <a:bodyPr/>
        <a:lstStyle/>
        <a:p>
          <a:r>
            <a:rPr lang="es-ES_tradnl" dirty="0" smtClean="0"/>
            <a:t>54 (2008)</a:t>
          </a:r>
          <a:endParaRPr lang="es-ES_tradnl" dirty="0"/>
        </a:p>
      </dgm:t>
    </dgm:pt>
    <dgm:pt modelId="{088C17CD-BAF1-7E4D-880A-B3F51F2B6A80}" type="parTrans" cxnId="{427C4A91-DFDC-1244-A827-769D9DC30668}">
      <dgm:prSet/>
      <dgm:spPr/>
      <dgm:t>
        <a:bodyPr/>
        <a:lstStyle/>
        <a:p>
          <a:endParaRPr lang="es-ES_tradnl"/>
        </a:p>
      </dgm:t>
    </dgm:pt>
    <dgm:pt modelId="{A1174B78-8149-ED49-B37F-78107BAE0E4B}" type="sibTrans" cxnId="{427C4A91-DFDC-1244-A827-769D9DC30668}">
      <dgm:prSet/>
      <dgm:spPr/>
      <dgm:t>
        <a:bodyPr/>
        <a:lstStyle/>
        <a:p>
          <a:endParaRPr lang="es-ES_tradnl"/>
        </a:p>
      </dgm:t>
    </dgm:pt>
    <dgm:pt modelId="{871A8A69-2597-F742-96F5-97CA2D606B4C}" type="pres">
      <dgm:prSet presAssocID="{8E92C49A-7300-8347-9CC4-87703EE8134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BD505456-30A6-3049-8DC0-AB5438BDA888}" type="pres">
      <dgm:prSet presAssocID="{8E92C49A-7300-8347-9CC4-87703EE81340}" presName="divider" presStyleLbl="fgShp" presStyleIdx="0" presStyleCnt="1" custAng="1087936" custFlipVert="1" custScaleX="100000" custScaleY="73494" custLinFactNeighborX="913" custLinFactNeighborY="4003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875CBADE-24CF-F841-895A-C9F7F1D3EE9C}" type="pres">
      <dgm:prSet presAssocID="{7DC6637E-A248-024E-BCA3-8C0BDB09F92E}" presName="downArrow" presStyleLbl="node1" presStyleIdx="0" presStyleCnt="2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4FD4022D-DBEA-8740-8DB1-793D4060F90F}" type="pres">
      <dgm:prSet presAssocID="{7DC6637E-A248-024E-BCA3-8C0BDB09F92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140DD9F-A594-5743-B655-1D2825559DE9}" type="pres">
      <dgm:prSet presAssocID="{211F1346-FD7F-0C48-8259-1555892BBD45}" presName="upArrow" presStyleLbl="node1" presStyleIdx="1" presStyleCnt="2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C5F7E1C4-7926-BA4F-96E9-72C4927E2F96}" type="pres">
      <dgm:prSet presAssocID="{211F1346-FD7F-0C48-8259-1555892BBD4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E21BC90-6774-4608-A6F9-A007CEBDD2D3}" type="presOf" srcId="{7DC6637E-A248-024E-BCA3-8C0BDB09F92E}" destId="{4FD4022D-DBEA-8740-8DB1-793D4060F90F}" srcOrd="0" destOrd="0" presId="urn:microsoft.com/office/officeart/2005/8/layout/arrow3"/>
    <dgm:cxn modelId="{FF90618E-3A73-49A4-9F44-82E70828125D}" type="presOf" srcId="{8E92C49A-7300-8347-9CC4-87703EE81340}" destId="{871A8A69-2597-F742-96F5-97CA2D606B4C}" srcOrd="0" destOrd="0" presId="urn:microsoft.com/office/officeart/2005/8/layout/arrow3"/>
    <dgm:cxn modelId="{FF21EDAD-7463-724F-B2C7-2B80E938AE83}" srcId="{8E92C49A-7300-8347-9CC4-87703EE81340}" destId="{7DC6637E-A248-024E-BCA3-8C0BDB09F92E}" srcOrd="0" destOrd="0" parTransId="{C19DDD91-0E90-BD4F-B718-9423A50F9D20}" sibTransId="{ADA34D37-6135-614C-A2EC-2FB499ACB0E2}"/>
    <dgm:cxn modelId="{86367B21-509A-496A-B8FE-4D48DCD00CC6}" type="presOf" srcId="{211F1346-FD7F-0C48-8259-1555892BBD45}" destId="{C5F7E1C4-7926-BA4F-96E9-72C4927E2F96}" srcOrd="0" destOrd="0" presId="urn:microsoft.com/office/officeart/2005/8/layout/arrow3"/>
    <dgm:cxn modelId="{427C4A91-DFDC-1244-A827-769D9DC30668}" srcId="{8E92C49A-7300-8347-9CC4-87703EE81340}" destId="{211F1346-FD7F-0C48-8259-1555892BBD45}" srcOrd="1" destOrd="0" parTransId="{088C17CD-BAF1-7E4D-880A-B3F51F2B6A80}" sibTransId="{A1174B78-8149-ED49-B37F-78107BAE0E4B}"/>
    <dgm:cxn modelId="{274F0E72-2237-4F25-AB3E-2AD19631FFBA}" type="presParOf" srcId="{871A8A69-2597-F742-96F5-97CA2D606B4C}" destId="{BD505456-30A6-3049-8DC0-AB5438BDA888}" srcOrd="0" destOrd="0" presId="urn:microsoft.com/office/officeart/2005/8/layout/arrow3"/>
    <dgm:cxn modelId="{3BE6251E-F077-40BF-9A9B-2328FC9F5CAC}" type="presParOf" srcId="{871A8A69-2597-F742-96F5-97CA2D606B4C}" destId="{875CBADE-24CF-F841-895A-C9F7F1D3EE9C}" srcOrd="1" destOrd="0" presId="urn:microsoft.com/office/officeart/2005/8/layout/arrow3"/>
    <dgm:cxn modelId="{900FDEE6-FA26-4D9C-AD49-48AA8BA0DB9E}" type="presParOf" srcId="{871A8A69-2597-F742-96F5-97CA2D606B4C}" destId="{4FD4022D-DBEA-8740-8DB1-793D4060F90F}" srcOrd="2" destOrd="0" presId="urn:microsoft.com/office/officeart/2005/8/layout/arrow3"/>
    <dgm:cxn modelId="{71837CBF-9BD2-44A8-A377-FB066A212ED7}" type="presParOf" srcId="{871A8A69-2597-F742-96F5-97CA2D606B4C}" destId="{D140DD9F-A594-5743-B655-1D2825559DE9}" srcOrd="3" destOrd="0" presId="urn:microsoft.com/office/officeart/2005/8/layout/arrow3"/>
    <dgm:cxn modelId="{6E8708F3-D4CE-4080-A6C3-FCA16981B59E}" type="presParOf" srcId="{871A8A69-2597-F742-96F5-97CA2D606B4C}" destId="{C5F7E1C4-7926-BA4F-96E9-72C4927E2F9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505456-30A6-3049-8DC0-AB5438BDA888}">
      <dsp:nvSpPr>
        <dsp:cNvPr id="0" name=""/>
        <dsp:cNvSpPr/>
      </dsp:nvSpPr>
      <dsp:spPr>
        <a:xfrm rot="20812064" flipV="1">
          <a:off x="1422308" y="767290"/>
          <a:ext cx="3036033" cy="265618"/>
        </a:xfrm>
        <a:prstGeom prst="mathMinus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75CBADE-24CF-F841-895A-C9F7F1D3EE9C}">
      <dsp:nvSpPr>
        <dsp:cNvPr id="0" name=""/>
        <dsp:cNvSpPr/>
      </dsp:nvSpPr>
      <dsp:spPr>
        <a:xfrm>
          <a:off x="693023" y="90010"/>
          <a:ext cx="1732558" cy="720080"/>
        </a:xfrm>
        <a:prstGeom prst="downArrow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D4022D-DBEA-8740-8DB1-793D4060F90F}">
      <dsp:nvSpPr>
        <dsp:cNvPr id="0" name=""/>
        <dsp:cNvSpPr/>
      </dsp:nvSpPr>
      <dsp:spPr>
        <a:xfrm>
          <a:off x="3060853" y="0"/>
          <a:ext cx="1848062" cy="75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dirty="0" smtClean="0"/>
            <a:t>72 (2012)</a:t>
          </a:r>
          <a:endParaRPr lang="es-ES_tradnl" sz="2600" kern="1200" dirty="0"/>
        </a:p>
      </dsp:txBody>
      <dsp:txXfrm>
        <a:off x="3060853" y="0"/>
        <a:ext cx="1848062" cy="756084"/>
      </dsp:txXfrm>
    </dsp:sp>
    <dsp:sp modelId="{D140DD9F-A594-5743-B655-1D2825559DE9}">
      <dsp:nvSpPr>
        <dsp:cNvPr id="0" name=""/>
        <dsp:cNvSpPr/>
      </dsp:nvSpPr>
      <dsp:spPr>
        <a:xfrm>
          <a:off x="3349613" y="990110"/>
          <a:ext cx="1732558" cy="720080"/>
        </a:xfrm>
        <a:prstGeom prst="upArrow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F7E1C4-7926-BA4F-96E9-72C4927E2F96}">
      <dsp:nvSpPr>
        <dsp:cNvPr id="0" name=""/>
        <dsp:cNvSpPr/>
      </dsp:nvSpPr>
      <dsp:spPr>
        <a:xfrm>
          <a:off x="866279" y="1044116"/>
          <a:ext cx="1848062" cy="75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kern="1200" dirty="0" smtClean="0"/>
            <a:t>54 (2008)</a:t>
          </a:r>
          <a:endParaRPr lang="es-ES_tradnl" sz="2600" kern="1200" dirty="0"/>
        </a:p>
      </dsp:txBody>
      <dsp:txXfrm>
        <a:off x="866279" y="1044116"/>
        <a:ext cx="1848062" cy="756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84F77-A6A1-294F-BC5E-45BC56612484}" type="datetimeFigureOut">
              <a:rPr lang="es-ES_tradnl" smtClean="0"/>
              <a:t>24/10/13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FC061-B39B-3B4E-9786-5505E7B023EF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FC061-B39B-3B4E-9786-5505E7B023EF}" type="slidenum">
              <a:rPr lang="es-ES_tradnl" smtClean="0"/>
              <a:t>19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83F-6211-425B-9BEE-3FFCEE6C25D3}" type="datetimeFigureOut">
              <a:rPr lang="es-ES" smtClean="0"/>
              <a:pPr/>
              <a:t>24/10/13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7C36-937D-4A7C-A8EC-9F11DA5F146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910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83F-6211-425B-9BEE-3FFCEE6C25D3}" type="datetimeFigureOut">
              <a:rPr lang="es-ES" smtClean="0"/>
              <a:pPr/>
              <a:t>24/10/13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7C36-937D-4A7C-A8EC-9F11DA5F146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611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83F-6211-425B-9BEE-3FFCEE6C25D3}" type="datetimeFigureOut">
              <a:rPr lang="es-ES" smtClean="0"/>
              <a:pPr/>
              <a:t>24/10/13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7C36-937D-4A7C-A8EC-9F11DA5F146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35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83F-6211-425B-9BEE-3FFCEE6C25D3}" type="datetimeFigureOut">
              <a:rPr lang="es-ES" smtClean="0"/>
              <a:pPr/>
              <a:t>24/10/13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7C36-937D-4A7C-A8EC-9F11DA5F146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350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83F-6211-425B-9BEE-3FFCEE6C25D3}" type="datetimeFigureOut">
              <a:rPr lang="es-ES" smtClean="0"/>
              <a:pPr/>
              <a:t>24/10/13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7C36-937D-4A7C-A8EC-9F11DA5F146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41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83F-6211-425B-9BEE-3FFCEE6C25D3}" type="datetimeFigureOut">
              <a:rPr lang="es-ES" smtClean="0"/>
              <a:pPr/>
              <a:t>24/10/13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7C36-937D-4A7C-A8EC-9F11DA5F146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37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83F-6211-425B-9BEE-3FFCEE6C25D3}" type="datetimeFigureOut">
              <a:rPr lang="es-ES" smtClean="0"/>
              <a:pPr/>
              <a:t>24/10/13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7C36-937D-4A7C-A8EC-9F11DA5F146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152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83F-6211-425B-9BEE-3FFCEE6C25D3}" type="datetimeFigureOut">
              <a:rPr lang="es-ES" smtClean="0"/>
              <a:pPr/>
              <a:t>24/10/13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7C36-937D-4A7C-A8EC-9F11DA5F146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018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83F-6211-425B-9BEE-3FFCEE6C25D3}" type="datetimeFigureOut">
              <a:rPr lang="es-ES" smtClean="0"/>
              <a:pPr/>
              <a:t>24/10/13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7C36-937D-4A7C-A8EC-9F11DA5F146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293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83F-6211-425B-9BEE-3FFCEE6C25D3}" type="datetimeFigureOut">
              <a:rPr lang="es-ES" smtClean="0"/>
              <a:pPr/>
              <a:t>24/10/13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7C36-937D-4A7C-A8EC-9F11DA5F146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324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83F-6211-425B-9BEE-3FFCEE6C25D3}" type="datetimeFigureOut">
              <a:rPr lang="es-ES" smtClean="0"/>
              <a:pPr/>
              <a:t>24/10/13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77C36-937D-4A7C-A8EC-9F11DA5F146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602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F83F-6211-425B-9BEE-3FFCEE6C25D3}" type="datetimeFigureOut">
              <a:rPr lang="es-ES" smtClean="0"/>
              <a:pPr/>
              <a:t>24/10/13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77C36-937D-4A7C-A8EC-9F11DA5F1468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957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4.png"/><Relationship Id="rId1" Type="http://schemas.openxmlformats.org/officeDocument/2006/relationships/video" Target="file://localhost/Users/Javier/Documents/Proyectos%20de%20Clientes/Antena%203%20TV/Ponle%20freno/2013/Estudio%20ciclistas/Videos%20powe%20point/Adelantamiento%20bicis%20Ponle%20Freno%201.wmv" TargetMode="Externa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5.png"/><Relationship Id="rId1" Type="http://schemas.openxmlformats.org/officeDocument/2006/relationships/video" Target="file://localhost/Users/Javier/Documents/Proyectos%20de%20Clientes/Antena%203%20TV/Ponle%20freno/2013/Estudio%20ciclistas/Videos%20powe%20point/Adelantamiento%20bicis%20Ponle%20Freno%202.wmv" TargetMode="Externa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1073306" y="1027341"/>
            <a:ext cx="7128792" cy="1262242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Estudio sobre los adelantamientos a los ciclistas en España</a:t>
            </a:r>
            <a:endParaRPr lang="es-ES" sz="32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sp>
        <p:nvSpPr>
          <p:cNvPr id="13" name="Rectángulo 8"/>
          <p:cNvSpPr>
            <a:spLocks noChangeArrowheads="1"/>
          </p:cNvSpPr>
          <p:nvPr/>
        </p:nvSpPr>
        <p:spPr bwMode="auto">
          <a:xfrm>
            <a:off x="2232067" y="5231135"/>
            <a:ext cx="462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altLang="es-ES" sz="2000" dirty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Rueda de </a:t>
            </a:r>
            <a:r>
              <a:rPr lang="en-US" altLang="es-ES" sz="2000" dirty="0" err="1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prensa</a:t>
            </a:r>
            <a:endParaRPr lang="en-US" altLang="es-ES" sz="20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  <a:p>
            <a:pPr algn="ctr"/>
            <a:r>
              <a:rPr lang="en-US" altLang="es-ES" sz="2000" dirty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Madrid</a:t>
            </a:r>
            <a:r>
              <a:rPr lang="en-US" altLang="es-ES" sz="20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25 </a:t>
            </a:r>
            <a:r>
              <a:rPr lang="en-US" altLang="es-ES" sz="2000" dirty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de </a:t>
            </a:r>
            <a:r>
              <a:rPr lang="en-US" altLang="es-ES" sz="2000" dirty="0" err="1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octubre</a:t>
            </a:r>
            <a:r>
              <a:rPr lang="en-US" altLang="es-ES" sz="2000" dirty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de 2013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SEÑAL CICLIST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514600"/>
            <a:ext cx="6012873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20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Marcador de contenido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2294681"/>
              </p:ext>
            </p:extLst>
          </p:nvPr>
        </p:nvGraphicFramePr>
        <p:xfrm>
          <a:off x="911932" y="1925775"/>
          <a:ext cx="7320135" cy="3379737"/>
        </p:xfrm>
        <a:graphic>
          <a:graphicData uri="http://schemas.openxmlformats.org/drawingml/2006/table">
            <a:tbl>
              <a:tblPr/>
              <a:tblGrid>
                <a:gridCol w="3529185"/>
                <a:gridCol w="3790950"/>
              </a:tblGrid>
              <a:tr h="407937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COMUNIDAD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ADELANTAMIENTOS ILEGALES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Castilla La Mancha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13,94%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Madrid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16,37%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Extremadura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16,48%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Castilla León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17,35%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Comunidad Valenciana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21,21%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Andalucía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21,51%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País Vasco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23,25%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Cataluña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28,03%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</a:tbl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>
          <a:xfrm>
            <a:off x="647564" y="836712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Datos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por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Comunidad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Autónoma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68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7564" y="836712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Datos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por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día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de la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semana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2912926"/>
              </p:ext>
            </p:extLst>
          </p:nvPr>
        </p:nvGraphicFramePr>
        <p:xfrm>
          <a:off x="1334980" y="1899813"/>
          <a:ext cx="6474039" cy="3240405"/>
        </p:xfrm>
        <a:graphic>
          <a:graphicData uri="http://schemas.openxmlformats.org/drawingml/2006/table">
            <a:tbl>
              <a:tblPr/>
              <a:tblGrid>
                <a:gridCol w="3455559"/>
                <a:gridCol w="3018480"/>
              </a:tblGrid>
              <a:tr h="60453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DÍA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ADELANTAMIENTOS ILEGALES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Lunes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19,42%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Martes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18,99%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Miércoles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17,97%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Jueves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18,33%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Viernes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19,86%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Sábado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14,92%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Domingo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19,38%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14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47564" y="836712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Datos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por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franja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horaria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9822090"/>
              </p:ext>
            </p:extLst>
          </p:nvPr>
        </p:nvGraphicFramePr>
        <p:xfrm>
          <a:off x="1480234" y="2204864"/>
          <a:ext cx="5918145" cy="1944216"/>
        </p:xfrm>
        <a:graphic>
          <a:graphicData uri="http://schemas.openxmlformats.org/drawingml/2006/table">
            <a:tbl>
              <a:tblPr/>
              <a:tblGrid>
                <a:gridCol w="2959692"/>
                <a:gridCol w="2958453"/>
              </a:tblGrid>
              <a:tr h="89980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HORARIO</a:t>
                      </a:r>
                    </a:p>
                  </a:txBody>
                  <a:tcPr marL="81981" marR="819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ADELANTAMIENTOS ILEGALES</a:t>
                      </a:r>
                    </a:p>
                  </a:txBody>
                  <a:tcPr marL="81981" marR="819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2207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Mañana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19,01%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522207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Tarde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17,55%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3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7564" y="772945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Principales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conclusiones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27584" y="1513114"/>
            <a:ext cx="7656203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Casi uno de cada cinco vehículos (18,60%) realiza adelantamientos peligrosos a los ciclistas en carretera.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Cuanto mayor es la intensidad del tráfico, mayor es el porcentaje de vehículos que adelanta ilegalmente (no sólo aumenta la cantidad neta, sino también el %).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Los lunes, viernes y domingos son los días de mayor porcentaje de adelantamientos ilegales. Los sábados, la conducta de los conductores mejora casi un 5%.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Las mañanas son peores que las tardes.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El % de adelantamientos ilegales sube en la franja laboral y desciende en la de ocio.</a:t>
            </a:r>
          </a:p>
          <a:p>
            <a:endParaRPr lang="es-ES_tradnl" altLang="es-ES" dirty="0" smtClean="0"/>
          </a:p>
          <a:p>
            <a:endParaRPr lang="es-ES_tradnl" altLang="es-ES" dirty="0" smtClean="0"/>
          </a:p>
          <a:p>
            <a:endParaRPr lang="es-ES_tradnl" altLang="es-E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2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170789" y="1052736"/>
            <a:ext cx="7161851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Principales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sensaciones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de los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ciclistas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durante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el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estudio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(I)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755576" y="2115725"/>
            <a:ext cx="771583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Los peores tramos y las peores situaciones de riesgo se han producido en las carreteras de los extrarradios de Madrid, Barcelona, Valencia y Sevilla.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La circunstancia más peligrosa es cuando ruedan por el arcén y un vehículo adelanta en sentido contrario.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Las furgonetas y los vehículos pesados (autobuses y camiones) son los más perezosos a retrasar el adelantamiento y aminorar la velocidad. Además generan un gran rebufo.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Moderar la velocidad de adelantamiento es tan importante como guardar la distancia de seguridad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43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170789" y="1052736"/>
            <a:ext cx="7161851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Principales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sensaciones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de los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ciclistas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durante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el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estudio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(II)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83568" y="2187761"/>
            <a:ext cx="780022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En el País Vasco es donde más respeto han sentido. La distancia de seguridad no se respeta, pero se modera la velocidad de paso, no se toca el claxon y los vehículos aguardan pacientemente la ocasión para adelantar.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Los ciclistas han observado un gran desconocimiento del reglamento general de tráfico: algunos vehículos les pasan justos para no pisar la línea continua, otros les increpan por circular en paralelo, muchos tocan el claxon para avisar de su adelantamiento. 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Rodar en horas y días de trabajo por carreteras con alto nivel de ocupación conlleva constantes situaciones de riesgo.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63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283697" y="908720"/>
            <a:ext cx="6600671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Ejemplos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de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tramos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especialmente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peligrosos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(+ 40%)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86666" y="2193516"/>
            <a:ext cx="7394731" cy="420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Madrid: M-111 y M-113 entre Fuente el Saz y </a:t>
            </a:r>
            <a:r>
              <a:rPr lang="es-ES_tradnl" altLang="es-ES" sz="1800" dirty="0" err="1" smtClean="0">
                <a:solidFill>
                  <a:schemeClr val="tx1"/>
                </a:solidFill>
                <a:latin typeface="ATRESMEDIA Gotham Book" pitchFamily="2" charset="0"/>
              </a:rPr>
              <a:t>Paracuellos</a:t>
            </a: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 (tramos en la subida de más de 50%).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Barcelona: C55 entre Manresa y </a:t>
            </a:r>
            <a:r>
              <a:rPr lang="es-ES_tradnl" altLang="es-ES" sz="1800" dirty="0" err="1" smtClean="0">
                <a:solidFill>
                  <a:schemeClr val="tx1"/>
                </a:solidFill>
                <a:latin typeface="ATRESMEDIA Gotham Book" pitchFamily="2" charset="0"/>
              </a:rPr>
              <a:t>Martorell</a:t>
            </a: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 (picos de más de 50%)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Alicante: N-332 entre Alicante y Villajoyosa (picos de más de 40%).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Valencia: CV41 entre Alzira y </a:t>
            </a:r>
            <a:r>
              <a:rPr lang="es-ES_tradnl" altLang="es-ES" sz="1800" dirty="0" err="1" smtClean="0">
                <a:solidFill>
                  <a:schemeClr val="tx1"/>
                </a:solidFill>
                <a:latin typeface="ATRESMEDIA Gotham Book" pitchFamily="2" charset="0"/>
              </a:rPr>
              <a:t>Xativa</a:t>
            </a: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 (picos de más de 40%)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Sevilla: A392 entre Dos Hermanas y Alcalá de </a:t>
            </a:r>
            <a:r>
              <a:rPr lang="es-ES_tradnl" altLang="es-ES" sz="1800" dirty="0" err="1" smtClean="0">
                <a:solidFill>
                  <a:schemeClr val="tx1"/>
                </a:solidFill>
                <a:latin typeface="ATRESMEDIA Gotham Book" pitchFamily="2" charset="0"/>
              </a:rPr>
              <a:t>Guadaira</a:t>
            </a: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 (picos de más de 40%)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62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765988" y="836712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Lo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que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muchos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conductores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desconocen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95181" y="1903058"/>
            <a:ext cx="7451588" cy="38689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Los ciclistas, por su seguridad, pueden circular en paralelo, por la derecha y siempre que exista visibilidad.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Al adelantar a un ciclista se puede invadir el carril contrario, aunque haya línea continua, si no hay peligro.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En las</a:t>
            </a: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 glorietas, </a:t>
            </a: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un grupo de ciclistas se considera una unidad: cuando llega el primero hay que ceder el paso hasta que cruza el último.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No se debe adelantar a otro vehículo cuando viene un ciclista de frente, aunque venga por su arcén y “haya sitio de sobra”: es la circunstancia más peligrosa.</a:t>
            </a:r>
            <a:endParaRPr lang="es-ES_tradnl" altLang="es-ES" sz="1800" dirty="0">
              <a:solidFill>
                <a:schemeClr val="tx1"/>
              </a:solidFill>
              <a:latin typeface="ATRESMEDIA Gotham Book" pitchFamily="2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2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47564" y="836712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Recomendaciones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a los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conductores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827584" y="1866414"/>
            <a:ext cx="7724020" cy="420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Nunca tocar el claxon para avisar a un ciclista de que se le va a adelantar: en lugar de advertirle, se le asusta.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Al adelantar a un ciclista hay que hacerlo igual que se haría con un tractor lento: pasando al otro carril y dejando mucho margen (MÁS de metro y medio).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No sólo es importante la distancia lateral, también la velocidad. La velocidad genera un rebufo muy peligroso que puede tirar al ciclista: hay que aminorar la marcha.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El ciclista puede hacer una “ese” </a:t>
            </a: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pronunciada </a:t>
            </a: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en cualquier momento, por el cansancio y la escasa inercia.</a:t>
            </a:r>
          </a:p>
          <a:p>
            <a:endParaRPr lang="es-ES_tradnl" altLang="es-E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30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7564" y="836712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Lo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que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muchos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ciclistas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desconocen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945735" y="1877299"/>
            <a:ext cx="7252529" cy="420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Es obligatorio ser visible a 150 metros y mantener los reflectantes traseros de la bicicleta.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No sólo de noche: también al amanecer, al anochecer y en los túneles y pasos subterráneos hay que llevar luz delantera y trasera y prendas reflectantes.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El ciclista debe cumplir todas las normas de circulación: semáforos, límites de velocidad, </a:t>
            </a:r>
            <a:r>
              <a:rPr lang="es-ES_tradnl" altLang="es-ES" sz="1800" dirty="0" err="1" smtClean="0">
                <a:solidFill>
                  <a:schemeClr val="tx1"/>
                </a:solidFill>
                <a:latin typeface="ATRESMEDIA Gotham Book" pitchFamily="2" charset="0"/>
              </a:rPr>
              <a:t>stops</a:t>
            </a: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…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El ciclista está sujeto a la misma normativa de alcohol y drogas que cualquier otro vehículo, y puede ser multado.</a:t>
            </a:r>
            <a:endParaRPr lang="es-ES_tradnl" altLang="es-ES" sz="1800" dirty="0">
              <a:solidFill>
                <a:schemeClr val="tx1"/>
              </a:solidFill>
              <a:latin typeface="ATRESMEDIA Gotham Book" pitchFamily="2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74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8 Título"/>
          <p:cNvSpPr txBox="1">
            <a:spLocks/>
          </p:cNvSpPr>
          <p:nvPr/>
        </p:nvSpPr>
        <p:spPr>
          <a:xfrm>
            <a:off x="942189" y="90872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Los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ciclistas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,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único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colectivo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en el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que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no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desciende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la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siniestralidad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3010929"/>
              </p:ext>
            </p:extLst>
          </p:nvPr>
        </p:nvGraphicFramePr>
        <p:xfrm>
          <a:off x="1056344" y="2276872"/>
          <a:ext cx="7031311" cy="2834640"/>
        </p:xfrm>
        <a:graphic>
          <a:graphicData uri="http://schemas.openxmlformats.org/drawingml/2006/table">
            <a:tbl>
              <a:tblPr/>
              <a:tblGrid>
                <a:gridCol w="2147504"/>
                <a:gridCol w="2016224"/>
                <a:gridCol w="2867583"/>
              </a:tblGrid>
              <a:tr h="49191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MS PGothic" pitchFamily="34" charset="-128"/>
                      </a:endParaRP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2012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Diferencia respecto al 2011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486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Ocupante turismo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872 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-11% 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285486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Peatones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376 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-1%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285486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Motocicletas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302 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-13% 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285486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Ciclomotores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66 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-10%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285486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Ciclistas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72</a:t>
                      </a: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+47%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285486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Otros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215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-7%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</a:tbl>
          </a:graphicData>
        </a:graphic>
      </p:graphicFrame>
      <p:sp>
        <p:nvSpPr>
          <p:cNvPr id="14" name="CuadroTexto 5"/>
          <p:cNvSpPr txBox="1">
            <a:spLocks noChangeArrowheads="1"/>
          </p:cNvSpPr>
          <p:nvPr/>
        </p:nvSpPr>
        <p:spPr bwMode="auto">
          <a:xfrm>
            <a:off x="1063147" y="5397472"/>
            <a:ext cx="2486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s-ES_tradnl" altLang="es-ES" sz="1200" dirty="0">
                <a:latin typeface="ATRESMEDIA Gotham Medium" pitchFamily="2" charset="0"/>
              </a:rPr>
              <a:t>Víctimas mortales a 30 días</a:t>
            </a:r>
          </a:p>
        </p:txBody>
      </p:sp>
      <p:sp>
        <p:nvSpPr>
          <p:cNvPr id="15" name="CuadroTexto 4"/>
          <p:cNvSpPr txBox="1">
            <a:spLocks noChangeArrowheads="1"/>
          </p:cNvSpPr>
          <p:nvPr/>
        </p:nvSpPr>
        <p:spPr bwMode="auto">
          <a:xfrm>
            <a:off x="1054965" y="5660346"/>
            <a:ext cx="5362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s-ES_tradnl" altLang="es-ES" sz="1200" dirty="0">
                <a:latin typeface="ATRESMEDIA Gotham Medium" pitchFamily="2" charset="0"/>
              </a:rPr>
              <a:t>Fuente: DGT, las principales cifras de la siniestralidad vial 2012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03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47564" y="836712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Recomendaciones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a los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ciclistas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871962" y="1918901"/>
            <a:ext cx="7328799" cy="420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Es obligatorio circular por el arcén cuando sea </a:t>
            </a:r>
            <a:r>
              <a:rPr lang="es-ES_tradnl" altLang="es-ES" sz="1600" dirty="0" err="1" smtClean="0">
                <a:solidFill>
                  <a:schemeClr val="tx1"/>
                </a:solidFill>
                <a:latin typeface="ATRESMEDIA Gotham Book" pitchFamily="2" charset="0"/>
              </a:rPr>
              <a:t>ciclable</a:t>
            </a: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, siempre con el casco abrochado y pegados a la derecha.</a:t>
            </a:r>
          </a:p>
          <a:p>
            <a:pPr algn="just"/>
            <a:endParaRPr lang="es-ES_tradnl" altLang="es-ES" sz="16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Hay que elegir itinerarios con escaso tráfico, con mínimos cruces o</a:t>
            </a: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 glorietas </a:t>
            </a: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y evitar las horas punta.</a:t>
            </a:r>
          </a:p>
          <a:p>
            <a:pPr algn="just"/>
            <a:endParaRPr lang="es-ES_tradnl" altLang="es-ES" sz="16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Es aconsejable circular con luces delantera y trasera y prendas </a:t>
            </a: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reflectantes </a:t>
            </a: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incluso de </a:t>
            </a: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día, porque </a:t>
            </a: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un </a:t>
            </a: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contraluz, por ejemplo, </a:t>
            </a: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les hace muy poco visibles.</a:t>
            </a:r>
          </a:p>
          <a:p>
            <a:pPr algn="just"/>
            <a:endParaRPr lang="es-ES_tradnl" altLang="es-ES" sz="16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Se está generalizando llevar una cámara subjetiva cogida al manillar de la bici. Puede ser un testigo de gran utilidad en un accidente o para poner una </a:t>
            </a:r>
            <a:r>
              <a:rPr lang="es-ES_tradnl" altLang="es-ES" sz="1600" dirty="0" smtClean="0">
                <a:solidFill>
                  <a:schemeClr val="tx1"/>
                </a:solidFill>
                <a:latin typeface="ATRESMEDIA Gotham Book" pitchFamily="2" charset="0"/>
              </a:rPr>
              <a:t>denuncia. </a:t>
            </a:r>
            <a:endParaRPr lang="es-ES_tradnl" altLang="es-ES" sz="1600" dirty="0">
              <a:solidFill>
                <a:schemeClr val="tx1"/>
              </a:solidFill>
              <a:latin typeface="ATRESMEDIA Gotham Book" pitchFamily="2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98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95400" y="4267200"/>
            <a:ext cx="69611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s-ES" altLang="es-ES" sz="1500" b="1" dirty="0">
                <a:latin typeface="ATRESMEDIA Gotham Book" pitchFamily="2" charset="0"/>
              </a:rPr>
              <a:t>Martin Luther King: </a:t>
            </a:r>
            <a:r>
              <a:rPr lang="es-ES_tradnl" altLang="es-ES" sz="1500" i="1" dirty="0">
                <a:latin typeface="ATRESMEDIA Gotham Book" pitchFamily="2" charset="0"/>
              </a:rPr>
              <a:t>"Hemos aprendido a volar como los pájaros, a nadar como los peces; pero no hemos aprendido el sencillo arte de vivir como hermanos."</a:t>
            </a:r>
            <a:r>
              <a:rPr lang="es-ES" altLang="es-ES" sz="1500" dirty="0">
                <a:latin typeface="ATRESMEDIA Gotham Book" pitchFamily="2" charset="0"/>
              </a:rPr>
              <a:t> </a:t>
            </a:r>
            <a:endParaRPr lang="es-ES" altLang="es-ES" sz="1500" dirty="0" smtClean="0">
              <a:latin typeface="ATRESMEDIA Gotham Book" pitchFamily="2" charset="0"/>
            </a:endParaRPr>
          </a:p>
          <a:p>
            <a:pPr algn="ctr"/>
            <a:endParaRPr lang="es-ES" altLang="es-ES" sz="2000" dirty="0" smtClean="0">
              <a:latin typeface="ATRESMEDIA Gotham Book" pitchFamily="2" charset="0"/>
            </a:endParaRPr>
          </a:p>
          <a:p>
            <a:pPr algn="ctr"/>
            <a:r>
              <a:rPr lang="es-ES" altLang="es-ES" sz="1500" b="1" dirty="0">
                <a:latin typeface="ATRESMEDIA Gotham Book" pitchFamily="2" charset="0"/>
              </a:rPr>
              <a:t>Especialmente en la carretera, hay que </a:t>
            </a:r>
            <a:r>
              <a:rPr lang="es-ES" altLang="es-ES" sz="1500" b="1" dirty="0" smtClean="0">
                <a:latin typeface="ATRESMEDIA Gotham Book" pitchFamily="2" charset="0"/>
              </a:rPr>
              <a:t>convivir</a:t>
            </a:r>
          </a:p>
          <a:p>
            <a:pPr algn="ctr"/>
            <a:endParaRPr lang="es-ES" altLang="es-ES" sz="2000" b="1" dirty="0" smtClean="0">
              <a:latin typeface="ATRESMEDIA Gotham Book" pitchFamily="2" charset="0"/>
            </a:endParaRPr>
          </a:p>
          <a:p>
            <a:pPr algn="ctr"/>
            <a:r>
              <a:rPr lang="es-ES" altLang="es-ES" sz="1500" b="1" dirty="0" smtClean="0">
                <a:latin typeface="ATRESMEDIA Gotham Bold" pitchFamily="2" charset="0"/>
              </a:rPr>
              <a:t>PORQUE JUNTOS, SÍ PODEMOS</a:t>
            </a:r>
            <a:endParaRPr lang="es-ES" altLang="es-ES" sz="1500" b="1" dirty="0">
              <a:latin typeface="ATRESMEDIA Gotham Bold" pitchFamily="2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41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131101" y="980728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2400" dirty="0" smtClean="0">
                <a:solidFill>
                  <a:schemeClr val="tx2"/>
                </a:solidFill>
                <a:latin typeface="ATRESMEDIA Gotham Medium" pitchFamily="2" charset="0"/>
              </a:rPr>
              <a:t>La siniestralidad en bicicleta lleva creciendo los últimos cinco años</a:t>
            </a:r>
            <a:endParaRPr lang="es-ES" altLang="es-ES" sz="2400" dirty="0">
              <a:solidFill>
                <a:schemeClr val="tx2"/>
              </a:solidFill>
              <a:latin typeface="ATRESMEDIA Gotham Medium" pitchFamily="2" charset="0"/>
            </a:endParaRPr>
          </a:p>
        </p:txBody>
      </p:sp>
      <p:graphicFrame>
        <p:nvGraphicFramePr>
          <p:cNvPr id="13" name="Tabla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2903234"/>
              </p:ext>
            </p:extLst>
          </p:nvPr>
        </p:nvGraphicFramePr>
        <p:xfrm>
          <a:off x="582620" y="2132856"/>
          <a:ext cx="8077200" cy="1079500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2001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A8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2002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A8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2003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A8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2004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A8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2005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A8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2006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A8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2007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A8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2008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A8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2009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A8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2010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A8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2011*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A8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2012*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5A86"/>
                    </a:solidFill>
                  </a:tcPr>
                </a:tc>
              </a:tr>
              <a:tr h="698500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100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MS PGothic" pitchFamily="34" charset="-128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0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Diagrama 7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3867760"/>
              </p:ext>
            </p:extLst>
          </p:nvPr>
        </p:nvGraphicFramePr>
        <p:xfrm>
          <a:off x="1551709" y="3645024"/>
          <a:ext cx="5775195" cy="1800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CuadroTexto 8"/>
          <p:cNvSpPr txBox="1">
            <a:spLocks noChangeArrowheads="1"/>
          </p:cNvSpPr>
          <p:nvPr/>
        </p:nvSpPr>
        <p:spPr bwMode="auto">
          <a:xfrm>
            <a:off x="467544" y="5596865"/>
            <a:ext cx="61206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s-ES_tradnl" altLang="es-ES" sz="1400" dirty="0">
                <a:solidFill>
                  <a:schemeClr val="bg1"/>
                </a:solidFill>
              </a:rPr>
              <a:t>*</a:t>
            </a:r>
            <a:r>
              <a:rPr lang="es-ES_tradnl" altLang="es-ES" sz="1200" dirty="0">
                <a:latin typeface="ATRESMEDIA Gotham Bold" pitchFamily="2" charset="0"/>
              </a:rPr>
              <a:t>Nuevo sistema de cómputo de las víctimas a 30 días desde 2011</a:t>
            </a:r>
          </a:p>
        </p:txBody>
      </p:sp>
      <p:sp>
        <p:nvSpPr>
          <p:cNvPr id="18" name="5 CuadroTexto"/>
          <p:cNvSpPr txBox="1">
            <a:spLocks noChangeArrowheads="1"/>
          </p:cNvSpPr>
          <p:nvPr/>
        </p:nvSpPr>
        <p:spPr bwMode="auto">
          <a:xfrm>
            <a:off x="559091" y="5904642"/>
            <a:ext cx="7067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altLang="es-ES" sz="1200" dirty="0" err="1">
                <a:latin typeface="ATRESMEDIA Gotham Bold" pitchFamily="2" charset="0"/>
              </a:rPr>
              <a:t>Fuente</a:t>
            </a:r>
            <a:r>
              <a:rPr lang="en-US" altLang="es-ES" sz="1200" dirty="0">
                <a:latin typeface="ATRESMEDIA Gotham Bold" pitchFamily="2" charset="0"/>
              </a:rPr>
              <a:t>: DGT, </a:t>
            </a:r>
            <a:r>
              <a:rPr lang="en-US" altLang="es-ES" sz="1200" dirty="0" err="1">
                <a:latin typeface="ATRESMEDIA Gotham Bold" pitchFamily="2" charset="0"/>
              </a:rPr>
              <a:t>principales</a:t>
            </a:r>
            <a:r>
              <a:rPr lang="en-US" altLang="es-ES" sz="1200" dirty="0">
                <a:latin typeface="ATRESMEDIA Gotham Bold" pitchFamily="2" charset="0"/>
              </a:rPr>
              <a:t> </a:t>
            </a:r>
            <a:r>
              <a:rPr lang="en-US" altLang="es-ES" sz="1200" dirty="0" err="1">
                <a:latin typeface="ATRESMEDIA Gotham Bold" pitchFamily="2" charset="0"/>
              </a:rPr>
              <a:t>cifras</a:t>
            </a:r>
            <a:r>
              <a:rPr lang="en-US" altLang="es-ES" sz="1200" dirty="0">
                <a:latin typeface="ATRESMEDIA Gotham Bold" pitchFamily="2" charset="0"/>
              </a:rPr>
              <a:t> de la </a:t>
            </a:r>
            <a:r>
              <a:rPr lang="en-US" altLang="es-ES" sz="1200" dirty="0" err="1">
                <a:latin typeface="ATRESMEDIA Gotham Bold" pitchFamily="2" charset="0"/>
              </a:rPr>
              <a:t>siniestralidad</a:t>
            </a:r>
            <a:r>
              <a:rPr lang="en-US" altLang="es-ES" sz="1200" dirty="0">
                <a:latin typeface="ATRESMEDIA Gotham Bold" pitchFamily="2" charset="0"/>
              </a:rPr>
              <a:t> vial 2011 y 2012</a:t>
            </a:r>
            <a:endParaRPr lang="es-ES" altLang="es-ES" sz="1200" dirty="0">
              <a:latin typeface="ATRESMEDIA Gotham Bold" pitchFamily="2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54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451380" y="908719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ES" sz="2400" dirty="0" smtClean="0">
                <a:solidFill>
                  <a:schemeClr val="tx2"/>
                </a:solidFill>
                <a:latin typeface="ATRESMEDIA Gotham Medium" pitchFamily="2" charset="0"/>
              </a:rPr>
              <a:t>Principales riesgos para los ciclistas en  carretera: </a:t>
            </a:r>
          </a:p>
          <a:p>
            <a:pPr algn="l"/>
            <a:r>
              <a:rPr lang="es-ES" altLang="es-ES" sz="2400" dirty="0" smtClean="0">
                <a:solidFill>
                  <a:schemeClr val="tx2"/>
                </a:solidFill>
                <a:latin typeface="ATRESMEDIA Gotham Medium" pitchFamily="2" charset="0"/>
              </a:rPr>
              <a:t>1) </a:t>
            </a:r>
            <a:r>
              <a:rPr lang="es-ES" altLang="es-ES" sz="2400" dirty="0">
                <a:solidFill>
                  <a:schemeClr val="tx2"/>
                </a:solidFill>
                <a:latin typeface="ATRESMEDIA Gotham Medium" pitchFamily="2" charset="0"/>
              </a:rPr>
              <a:t>L</a:t>
            </a:r>
            <a:r>
              <a:rPr lang="es-ES" altLang="es-ES" sz="2400" dirty="0" smtClean="0">
                <a:solidFill>
                  <a:schemeClr val="tx2"/>
                </a:solidFill>
                <a:latin typeface="ATRESMEDIA Gotham Medium" pitchFamily="2" charset="0"/>
              </a:rPr>
              <a:t>as</a:t>
            </a:r>
            <a:r>
              <a:rPr lang="es-ES" altLang="es-ES" sz="2400" dirty="0" smtClean="0">
                <a:solidFill>
                  <a:schemeClr val="tx2"/>
                </a:solidFill>
                <a:latin typeface="ATRESMEDIA Gotham Medium" pitchFamily="2" charset="0"/>
              </a:rPr>
              <a:t> glorietas</a:t>
            </a:r>
            <a:endParaRPr lang="es-ES" altLang="es-ES" sz="2400" dirty="0">
              <a:solidFill>
                <a:schemeClr val="tx2"/>
              </a:solidFill>
              <a:latin typeface="ATRESMEDIA Gotham Medium" pitchFamily="2" charset="0"/>
            </a:endParaRPr>
          </a:p>
        </p:txBody>
      </p:sp>
      <p:pic>
        <p:nvPicPr>
          <p:cNvPr id="14" name="Adelantamiento bicis Ponle Freno 1.wmv" descr="/Users/Javier/Documents/Proyectos de Clientes/Antena 3 TV/Ponle freno/2013/Estudio ciclistas/Videos powe point/Adelantamiento bicis Ponle Freno 1.wmv">
            <a:hlinkClick r:id="" action="ppaction://media"/>
          </p:cNvPr>
          <p:cNvPicPr/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64902" y="2132856"/>
            <a:ext cx="6177684" cy="347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54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51380" y="908719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ES" sz="2400" dirty="0" smtClean="0">
                <a:solidFill>
                  <a:schemeClr val="tx2"/>
                </a:solidFill>
                <a:latin typeface="ATRESMEDIA Gotham Medium" pitchFamily="2" charset="0"/>
              </a:rPr>
              <a:t>Principales riesgos para los ciclistas en  carretera: </a:t>
            </a:r>
          </a:p>
          <a:p>
            <a:pPr algn="l"/>
            <a:r>
              <a:rPr lang="es-ES" altLang="es-ES" sz="2400" dirty="0" smtClean="0">
                <a:solidFill>
                  <a:schemeClr val="tx2"/>
                </a:solidFill>
                <a:latin typeface="ATRESMEDIA Gotham Medium" pitchFamily="2" charset="0"/>
              </a:rPr>
              <a:t>2) Los adelantamientos</a:t>
            </a:r>
            <a:endParaRPr lang="es-ES" altLang="es-ES" sz="2400" dirty="0">
              <a:solidFill>
                <a:schemeClr val="tx2"/>
              </a:solidFill>
              <a:latin typeface="ATRESMEDIA Gotham Medium" pitchFamily="2" charset="0"/>
            </a:endParaRPr>
          </a:p>
        </p:txBody>
      </p:sp>
      <p:pic>
        <p:nvPicPr>
          <p:cNvPr id="10" name="Adelantamiento bicis Ponle Freno 2.wmv" descr="/Users/Javier/Documents/Proyectos de Clientes/Antena 3 TV/Ponle freno/2013/Estudio ciclistas/Videos powe point/Adelantamiento bicis Ponle Freno 2.wmv">
            <a:hlinkClick r:id="" action="ppaction://media"/>
          </p:cNvPr>
          <p:cNvPicPr/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63518" y="2060848"/>
            <a:ext cx="6216964" cy="349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213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851301" y="1310529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¿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Cómo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hemos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hecho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el primer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estudio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sobre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adelantamientos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a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ciclistas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?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sp>
        <p:nvSpPr>
          <p:cNvPr id="12" name="Marcador de contenido 4"/>
          <p:cNvSpPr txBox="1">
            <a:spLocks/>
          </p:cNvSpPr>
          <p:nvPr/>
        </p:nvSpPr>
        <p:spPr>
          <a:xfrm>
            <a:off x="851301" y="2548019"/>
            <a:ext cx="7600641" cy="403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Dos ciclistas amateurs han rodado por 8 CCAA y 15 provincias durante Julio y Septiembre de 2013.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La medición se ha realizado mediante cuatro dispositivos de medición láser con contadores incorporados diseñados especialmente para el Centro de Estudios Ponle Freno-AXA.</a:t>
            </a:r>
          </a:p>
          <a:p>
            <a:pPr algn="just"/>
            <a:endParaRPr lang="es-ES_tradnl" altLang="es-ES" sz="1800" dirty="0" smtClean="0">
              <a:solidFill>
                <a:schemeClr val="tx1"/>
              </a:solidFill>
              <a:latin typeface="ATRESMEDIA Gotham Book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Además, los ciclistas usaban una </a:t>
            </a:r>
            <a:r>
              <a:rPr lang="es-ES_tradnl" altLang="es-ES" sz="1800" dirty="0" err="1" smtClean="0">
                <a:solidFill>
                  <a:schemeClr val="tx1"/>
                </a:solidFill>
                <a:latin typeface="ATRESMEDIA Gotham Book" pitchFamily="2" charset="0"/>
              </a:rPr>
              <a:t>app</a:t>
            </a: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 para tener un </a:t>
            </a:r>
            <a:r>
              <a:rPr lang="es-ES_tradnl" altLang="es-ES" sz="1800" dirty="0" err="1" smtClean="0">
                <a:solidFill>
                  <a:schemeClr val="tx1"/>
                </a:solidFill>
                <a:latin typeface="ATRESMEDIA Gotham Book" pitchFamily="2" charset="0"/>
              </a:rPr>
              <a:t>backup</a:t>
            </a: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</a:rPr>
              <a:t> de control manual de los adelantamientos.</a:t>
            </a:r>
            <a:endParaRPr lang="es-ES_tradnl" altLang="es-ES" sz="1800" dirty="0">
              <a:solidFill>
                <a:schemeClr val="tx1"/>
              </a:solidFill>
              <a:latin typeface="ATRESMEDIA Gotham Book" pitchFamily="2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19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7564" y="908719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Dispositivos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utilizados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en el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estudio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sp>
        <p:nvSpPr>
          <p:cNvPr id="10" name="Marcador de contenido 3"/>
          <p:cNvSpPr txBox="1">
            <a:spLocks/>
          </p:cNvSpPr>
          <p:nvPr/>
        </p:nvSpPr>
        <p:spPr>
          <a:xfrm>
            <a:off x="469776" y="5292599"/>
            <a:ext cx="3886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None/>
            </a:pPr>
            <a:r>
              <a:rPr lang="es-ES_tradnl" altLang="es-ES" sz="1800" dirty="0" smtClean="0">
                <a:solidFill>
                  <a:schemeClr val="tx1"/>
                </a:solidFill>
                <a:latin typeface="ATRESMEDIA Gotham Book" pitchFamily="2" charset="0"/>
                <a:cs typeface="Times" charset="0"/>
              </a:rPr>
              <a:t>Medidor-contador láser fijado en el manillar de la bicicleta</a:t>
            </a:r>
            <a:endParaRPr lang="es-ES_tradnl" altLang="es-ES" sz="1800" dirty="0">
              <a:solidFill>
                <a:schemeClr val="tx1"/>
              </a:solidFill>
              <a:latin typeface="ATRESMEDIA Gotham Book" pitchFamily="2" charset="0"/>
              <a:cs typeface="Times" charset="0"/>
            </a:endParaRPr>
          </a:p>
        </p:txBody>
      </p:sp>
      <p:sp>
        <p:nvSpPr>
          <p:cNvPr id="13" name="CuadroTexto 5"/>
          <p:cNvSpPr txBox="1">
            <a:spLocks noChangeArrowheads="1"/>
          </p:cNvSpPr>
          <p:nvPr/>
        </p:nvSpPr>
        <p:spPr bwMode="auto">
          <a:xfrm>
            <a:off x="4919090" y="5291527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s-ES_tradnl" altLang="es-ES" sz="1800" dirty="0">
                <a:latin typeface="ATRESMEDIA Gotham Book" pitchFamily="2" charset="0"/>
              </a:rPr>
              <a:t>App manual de conteo de adelantamientos y errores </a:t>
            </a:r>
          </a:p>
        </p:txBody>
      </p:sp>
      <p:pic>
        <p:nvPicPr>
          <p:cNvPr id="11" name="Imagen 4" descr="IMG_137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90766" y="1953294"/>
            <a:ext cx="2356284" cy="3141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5" descr="IMG_136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96413"/>
            <a:ext cx="4280387" cy="3210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10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47564" y="908719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Primer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estudio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sobre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adelantamientos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a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ciclistas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en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carretera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6141970"/>
              </p:ext>
            </p:extLst>
          </p:nvPr>
        </p:nvGraphicFramePr>
        <p:xfrm>
          <a:off x="1486979" y="1990702"/>
          <a:ext cx="5904656" cy="3169920"/>
        </p:xfrm>
        <a:graphic>
          <a:graphicData uri="http://schemas.openxmlformats.org/drawingml/2006/table">
            <a:tbl>
              <a:tblPr/>
              <a:tblGrid>
                <a:gridCol w="2952946"/>
                <a:gridCol w="2951710"/>
              </a:tblGrid>
              <a:tr h="29098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MS PGothic" pitchFamily="34" charset="-128"/>
                      </a:endParaRP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MS PGothic" pitchFamily="34" charset="-128"/>
                      </a:endParaRP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098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Fechas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Julio y Septiembre 2013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29098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Kilómetros recorridos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7.610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29098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Comunidades Autónomas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8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29098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Adelantamientos recibidos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30.026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509219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Adelantamientos ilegales (&lt;1,5 m.)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5.585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557716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ADELANTAMIENTOS ILEGALES EN 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18,60%</a:t>
                      </a:r>
                    </a:p>
                  </a:txBody>
                  <a:tcPr marL="81981" marR="819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</a:tbl>
          </a:graphicData>
        </a:graphic>
      </p:graphicFrame>
      <p:sp>
        <p:nvSpPr>
          <p:cNvPr id="14" name="CuadroTexto 5"/>
          <p:cNvSpPr txBox="1">
            <a:spLocks noChangeArrowheads="1"/>
          </p:cNvSpPr>
          <p:nvPr/>
        </p:nvSpPr>
        <p:spPr bwMode="auto">
          <a:xfrm>
            <a:off x="1221295" y="5445222"/>
            <a:ext cx="684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s-ES_tradnl" altLang="es-ES" sz="1200" dirty="0">
                <a:latin typeface="ATRESMEDIA Gotham Book" pitchFamily="2" charset="0"/>
              </a:rPr>
              <a:t>El adelantamiento a un ciclista sin guardar la distancia de seguridad mínima de 1,5 metros es una infracción grave, sancionada con 200 euros y 4 puntos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24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28534" y="1"/>
            <a:ext cx="9172533" cy="177198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0392" y="6207352"/>
            <a:ext cx="766792" cy="3892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35" y="260648"/>
            <a:ext cx="1008112" cy="102459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87624" y="404664"/>
            <a:ext cx="7956376" cy="4571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47564" y="908719"/>
            <a:ext cx="7583487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Datos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por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intensidad</a:t>
            </a:r>
            <a:r>
              <a:rPr lang="en-US" altLang="es-ES" sz="2400" dirty="0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 del </a:t>
            </a:r>
            <a:r>
              <a:rPr lang="en-US" altLang="es-ES" sz="2400" dirty="0" err="1" smtClean="0">
                <a:solidFill>
                  <a:schemeClr val="tx2">
                    <a:lumMod val="75000"/>
                  </a:schemeClr>
                </a:solidFill>
                <a:latin typeface="ATRESMEDIA Gotham Medium" pitchFamily="2" charset="0"/>
              </a:rPr>
              <a:t>tráfico</a:t>
            </a:r>
            <a:endParaRPr lang="en-US" altLang="es-ES" sz="2400" dirty="0">
              <a:solidFill>
                <a:schemeClr val="tx2">
                  <a:lumMod val="75000"/>
                </a:schemeClr>
              </a:solidFill>
              <a:latin typeface="ATRESMEDIA Gotham Medium" pitchFamily="2" charset="0"/>
            </a:endParaRPr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7604591"/>
              </p:ext>
            </p:extLst>
          </p:nvPr>
        </p:nvGraphicFramePr>
        <p:xfrm>
          <a:off x="796616" y="2132856"/>
          <a:ext cx="7583487" cy="2228850"/>
        </p:xfrm>
        <a:graphic>
          <a:graphicData uri="http://schemas.openxmlformats.org/drawingml/2006/table">
            <a:tbl>
              <a:tblPr/>
              <a:tblGrid>
                <a:gridCol w="3792537"/>
                <a:gridCol w="379095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NIVEL DE TRÁFICO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ADELANTAMIENTOS ILEGALES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Bajísimo (&lt; 1 adelantamiento km.)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14,60%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Bajo (&lt; 2 adelantamientos por km.)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15,86%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Medio (&gt; 2 ad por km. &lt;4)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17,29%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Alto (&gt; 4 adelantamientos por km.)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19,20%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Altísimo (&gt; 6 adelantamientos km.)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Font typeface="Wingdings 2" charset="2"/>
                        <a:defRPr sz="20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Font typeface="Wingdings 2" charset="2"/>
                        <a:defRPr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1"/>
                          </a:solidFill>
                          <a:latin typeface="Trebuchet MS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</a:rPr>
                        <a:t>19,78%</a:t>
                      </a:r>
                    </a:p>
                  </a:txBody>
                  <a:tcPr marL="81981" marR="819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18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1371</Words>
  <Application>Microsoft Macintosh PowerPoint</Application>
  <PresentationFormat>Presentación en pantalla (4:3)</PresentationFormat>
  <Paragraphs>212</Paragraphs>
  <Slides>21</Slides>
  <Notes>1</Notes>
  <HiddenSlides>0</HiddenSlides>
  <MMClips>2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Estudio sobre los adelantamientos a los ciclistas en España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Albacete Ramirez</dc:creator>
  <cp:lastModifiedBy>Javier</cp:lastModifiedBy>
  <cp:revision>53</cp:revision>
  <cp:lastPrinted>2013-10-24T17:46:53Z</cp:lastPrinted>
  <dcterms:created xsi:type="dcterms:W3CDTF">2013-10-24T17:40:39Z</dcterms:created>
  <dcterms:modified xsi:type="dcterms:W3CDTF">2013-10-24T18:08:11Z</dcterms:modified>
</cp:coreProperties>
</file>